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480C987-BC66-4CA6-A88D-F193E12DDF31}">
          <p14:sldIdLst>
            <p14:sldId id="256"/>
            <p14:sldId id="257"/>
            <p14:sldId id="259"/>
            <p14:sldId id="258"/>
            <p14:sldId id="260"/>
            <p14:sldId id="261"/>
            <p14:sldId id="262"/>
            <p14:sldId id="263"/>
            <p14:sldId id="264"/>
            <p14:sldId id="265"/>
            <p14:sldId id="266"/>
            <p14:sldId id="267"/>
            <p14:sldId id="268"/>
            <p14:sldId id="269"/>
            <p14:sldId id="270"/>
            <p14:sldId id="271"/>
            <p14:sldId id="272"/>
            <p14:sldId id="273"/>
            <p14:sldId id="274"/>
            <p14:sldId id="275"/>
          </p14:sldIdLst>
        </p14:section>
        <p14:section name="Untitled Section" id="{07462E6E-2900-4DFD-A5A6-D4B90F400DFE}">
          <p14:sldIdLst>
            <p14:sldId id="276"/>
            <p14:sldId id="277"/>
            <p14:sldId id="278"/>
            <p14:sldId id="279"/>
            <p14:sldId id="280"/>
            <p14:sldId id="281"/>
            <p14:sldId id="282"/>
            <p14:sldId id="283"/>
            <p14:sldId id="2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428621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35fce7c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f35fce7cf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926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35fce7cf9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35fce7cf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77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35fce7cf9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35fce7cf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98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35fce7cf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35fce7cf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0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35fce7cf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35fce7c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325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35fce7cf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35fce7c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485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35fce7cf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35fce7cf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7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35fce7cf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35fce7cf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35fce7cf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35fce7cf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97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35fce7cf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35fce7cf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9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35fce7cf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35fce7cf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4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35fce7cf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35fce7cf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93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35fce7cf9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35fce7c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21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35fce7cf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35fce7cf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438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35fce7cf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35fce7cf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63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35fce7cf9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35fce7cf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34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35fce7cf9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35fce7cf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78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35fce7cf9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35fce7cf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6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35fce7cf9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f35fce7cf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223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35fce7cf9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35fce7cf9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361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35fce7cf9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35fce7cf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1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35fce7cf9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35fce7cf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99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35fce7cf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35fce7cf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83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35fce7cf9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35fce7cf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4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35fce7cf9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35fce7cf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47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35fce7cf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35fce7cf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31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35fce7cf9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35fce7cf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102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35fce7cf9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35fce7cf9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0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35fce7cf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35fce7cf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41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GB"/>
              <a:t>Machine Learning &amp; Deep Learning </a:t>
            </a:r>
            <a:endParaRPr/>
          </a:p>
        </p:txBody>
      </p:sp>
      <p:sp>
        <p:nvSpPr>
          <p:cNvPr id="55" name="Google Shape;55;p13"/>
          <p:cNvSpPr txBox="1">
            <a:spLocks noGrp="1"/>
          </p:cNvSpPr>
          <p:nvPr>
            <p:ph type="subTitle" idx="1"/>
          </p:nvPr>
        </p:nvSpPr>
        <p:spPr>
          <a:xfrm>
            <a:off x="338700" y="2759350"/>
            <a:ext cx="8466600" cy="2255100"/>
          </a:xfrm>
          <a:prstGeom prst="rect">
            <a:avLst/>
          </a:prstGeom>
          <a:noFill/>
          <a:ln>
            <a:noFill/>
          </a:ln>
        </p:spPr>
        <p:txBody>
          <a:bodyPr spcFirstLastPara="1" wrap="square" lIns="68575" tIns="34275" rIns="68575" bIns="34275" anchor="t" anchorCtr="0">
            <a:normAutofit fontScale="92500" lnSpcReduction="20000"/>
          </a:bodyPr>
          <a:lstStyle/>
          <a:p>
            <a:pPr marL="0" lvl="0" indent="0" algn="ctr" rtl="0">
              <a:lnSpc>
                <a:spcPct val="90000"/>
              </a:lnSpc>
              <a:spcBef>
                <a:spcPts val="0"/>
              </a:spcBef>
              <a:spcAft>
                <a:spcPts val="0"/>
              </a:spcAft>
              <a:buClr>
                <a:schemeClr val="dk1"/>
              </a:buClr>
              <a:buSzPct val="64285"/>
              <a:buNone/>
            </a:pPr>
            <a:endParaRPr/>
          </a:p>
          <a:p>
            <a:pPr marL="0" lvl="0" indent="0" algn="ctr" rtl="0">
              <a:lnSpc>
                <a:spcPct val="90000"/>
              </a:lnSpc>
              <a:spcBef>
                <a:spcPts val="800"/>
              </a:spcBef>
              <a:spcAft>
                <a:spcPts val="0"/>
              </a:spcAft>
              <a:buClr>
                <a:schemeClr val="dk1"/>
              </a:buClr>
              <a:buSzPct val="78260"/>
              <a:buNone/>
            </a:pPr>
            <a:r>
              <a:rPr lang="en-GB" sz="2300"/>
              <a:t>Week-22_23</a:t>
            </a:r>
            <a:endParaRPr sz="2300"/>
          </a:p>
          <a:p>
            <a:pPr marL="0" lvl="0" indent="0" algn="ctr" rtl="0">
              <a:lnSpc>
                <a:spcPct val="90000"/>
              </a:lnSpc>
              <a:spcBef>
                <a:spcPts val="800"/>
              </a:spcBef>
              <a:spcAft>
                <a:spcPts val="0"/>
              </a:spcAft>
              <a:buClr>
                <a:schemeClr val="dk1"/>
              </a:buClr>
              <a:buSzPct val="78260"/>
              <a:buNone/>
            </a:pPr>
            <a:endParaRPr sz="2300"/>
          </a:p>
          <a:p>
            <a:pPr marL="0" lvl="0" indent="0" algn="ctr" rtl="0">
              <a:lnSpc>
                <a:spcPct val="90000"/>
              </a:lnSpc>
              <a:spcBef>
                <a:spcPts val="800"/>
              </a:spcBef>
              <a:spcAft>
                <a:spcPts val="0"/>
              </a:spcAft>
              <a:buClr>
                <a:schemeClr val="dk1"/>
              </a:buClr>
              <a:buSzPct val="78260"/>
              <a:buNone/>
            </a:pPr>
            <a:endParaRPr sz="2300"/>
          </a:p>
          <a:p>
            <a:pPr marL="0" lvl="0" indent="0" algn="r" rtl="0">
              <a:lnSpc>
                <a:spcPct val="90000"/>
              </a:lnSpc>
              <a:spcBef>
                <a:spcPts val="800"/>
              </a:spcBef>
              <a:spcAft>
                <a:spcPts val="0"/>
              </a:spcAft>
              <a:buClr>
                <a:schemeClr val="dk1"/>
              </a:buClr>
              <a:buSzPct val="82120"/>
              <a:buNone/>
            </a:pPr>
            <a:r>
              <a:rPr lang="en-GB" sz="2191" b="1"/>
              <a:t>Instructor:</a:t>
            </a:r>
            <a:r>
              <a:rPr lang="en-GB" sz="2191"/>
              <a:t> </a:t>
            </a:r>
            <a:r>
              <a:rPr lang="en-GB" sz="2191" i="1">
                <a:solidFill>
                  <a:srgbClr val="1155CC"/>
                </a:solidFill>
              </a:rPr>
              <a:t>Engr. Najam Aziz</a:t>
            </a:r>
            <a:endParaRPr sz="2191">
              <a:solidFill>
                <a:srgbClr val="1155CC"/>
              </a:solidFill>
            </a:endParaRPr>
          </a:p>
          <a:p>
            <a:pPr marL="0" lvl="0" indent="0" algn="r" rtl="0">
              <a:lnSpc>
                <a:spcPct val="90000"/>
              </a:lnSpc>
              <a:spcBef>
                <a:spcPts val="800"/>
              </a:spcBef>
              <a:spcAft>
                <a:spcPts val="0"/>
              </a:spcAft>
              <a:buClr>
                <a:schemeClr val="dk1"/>
              </a:buClr>
              <a:buSzPct val="78260"/>
              <a:buNone/>
            </a:pPr>
            <a:endParaRPr sz="2300"/>
          </a:p>
          <a:p>
            <a:pPr marL="0" lvl="0" indent="0" algn="ctr" rtl="0">
              <a:lnSpc>
                <a:spcPct val="90000"/>
              </a:lnSpc>
              <a:spcBef>
                <a:spcPts val="800"/>
              </a:spcBef>
              <a:spcAft>
                <a:spcPts val="0"/>
              </a:spcAft>
              <a:buClr>
                <a:schemeClr val="dk1"/>
              </a:buClr>
              <a:buSzPct val="112914"/>
              <a:buNone/>
            </a:pPr>
            <a:r>
              <a:rPr lang="en-GB" sz="1594" i="1">
                <a:solidFill>
                  <a:srgbClr val="1155CC"/>
                </a:solidFill>
              </a:rPr>
              <a:t>National Center for Big Data &amp; Cloud Computing (NCBC), UET Peshawar</a:t>
            </a:r>
            <a:endParaRPr sz="1594" i="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2"/>
          <p:cNvPicPr preferRelativeResize="0"/>
          <p:nvPr/>
        </p:nvPicPr>
        <p:blipFill>
          <a:blip r:embed="rId3">
            <a:alphaModFix/>
          </a:blip>
          <a:stretch>
            <a:fillRect/>
          </a:stretch>
        </p:blipFill>
        <p:spPr>
          <a:xfrm>
            <a:off x="90800" y="78475"/>
            <a:ext cx="8880673" cy="499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3"/>
          <p:cNvPicPr preferRelativeResize="0"/>
          <p:nvPr/>
        </p:nvPicPr>
        <p:blipFill>
          <a:blip r:embed="rId3">
            <a:alphaModFix/>
          </a:blip>
          <a:stretch>
            <a:fillRect/>
          </a:stretch>
        </p:blipFill>
        <p:spPr>
          <a:xfrm>
            <a:off x="90775" y="66150"/>
            <a:ext cx="8905350" cy="5006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311700" y="16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Padding</a:t>
            </a:r>
            <a:endParaRPr/>
          </a:p>
        </p:txBody>
      </p:sp>
      <p:sp>
        <p:nvSpPr>
          <p:cNvPr id="112" name="Google Shape;112;p24"/>
          <p:cNvSpPr txBox="1">
            <a:spLocks noGrp="1"/>
          </p:cNvSpPr>
          <p:nvPr>
            <p:ph type="body" idx="1"/>
          </p:nvPr>
        </p:nvSpPr>
        <p:spPr>
          <a:xfrm>
            <a:off x="311700" y="735900"/>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Downsides of Convolution:</a:t>
            </a:r>
            <a:endParaRPr/>
          </a:p>
          <a:p>
            <a:pPr marL="457200" lvl="0" indent="-342900" algn="l" rtl="0">
              <a:spcBef>
                <a:spcPts val="1200"/>
              </a:spcBef>
              <a:spcAft>
                <a:spcPts val="0"/>
              </a:spcAft>
              <a:buSzPts val="1800"/>
              <a:buChar char="●"/>
            </a:pPr>
            <a:r>
              <a:rPr lang="en-GB"/>
              <a:t>Image shrinks, but sometime we don’t want to shrink it after every convolution or step. Bcoz in a very deep NN, the image will shrink to very small image.</a:t>
            </a:r>
            <a:endParaRPr/>
          </a:p>
          <a:p>
            <a:pPr marL="457200" lvl="0" indent="-342900" algn="l" rtl="0">
              <a:spcBef>
                <a:spcPts val="0"/>
              </a:spcBef>
              <a:spcAft>
                <a:spcPts val="0"/>
              </a:spcAft>
              <a:buSzPts val="1800"/>
              <a:buChar char="●"/>
            </a:pPr>
            <a:r>
              <a:rPr lang="en-GB"/>
              <a:t>The pixels on the corners or edges use much less in the output than the pixels at center. Which means throwing away lot of information near the edges of an image.</a:t>
            </a:r>
            <a:endParaRPr/>
          </a:p>
          <a:p>
            <a:pPr marL="0" lvl="0" indent="0" algn="l" rtl="0">
              <a:spcBef>
                <a:spcPts val="1200"/>
              </a:spcBef>
              <a:spcAft>
                <a:spcPts val="0"/>
              </a:spcAft>
              <a:buNone/>
            </a:pPr>
            <a:r>
              <a:rPr lang="en-GB"/>
              <a:t>To solve both these problem, we need Padding.</a:t>
            </a:r>
            <a:endParaRPr/>
          </a:p>
          <a:p>
            <a:pPr marL="0" lvl="0" indent="0" algn="l" rtl="0">
              <a:spcBef>
                <a:spcPts val="1200"/>
              </a:spcBef>
              <a:spcAft>
                <a:spcPts val="1200"/>
              </a:spcAft>
              <a:buNone/>
            </a:pPr>
            <a:r>
              <a:rPr lang="en-GB"/>
              <a:t>In order to build deep neural network one modification to the basic convolutional operation that we need to really use, is padding. We pad the image before convolutional operation.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5"/>
          <p:cNvPicPr preferRelativeResize="0"/>
          <p:nvPr/>
        </p:nvPicPr>
        <p:blipFill>
          <a:blip r:embed="rId3">
            <a:alphaModFix/>
          </a:blip>
          <a:stretch>
            <a:fillRect/>
          </a:stretch>
        </p:blipFill>
        <p:spPr>
          <a:xfrm>
            <a:off x="152400" y="152400"/>
            <a:ext cx="8606333" cy="4838700"/>
          </a:xfrm>
          <a:prstGeom prst="rect">
            <a:avLst/>
          </a:prstGeom>
          <a:noFill/>
          <a:ln>
            <a:noFill/>
          </a:ln>
        </p:spPr>
      </p:pic>
      <p:sp>
        <p:nvSpPr>
          <p:cNvPr id="118" name="Google Shape;118;p25"/>
          <p:cNvSpPr txBox="1"/>
          <p:nvPr/>
        </p:nvSpPr>
        <p:spPr>
          <a:xfrm>
            <a:off x="3126600" y="89375"/>
            <a:ext cx="25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rPr>
              <a:t>Downside of Convolution</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6"/>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7"/>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8"/>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9"/>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0"/>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1"/>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7925" y="28200"/>
            <a:ext cx="9048148" cy="5087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a:spLocks noGrp="1"/>
          </p:cNvSpPr>
          <p:nvPr>
            <p:ph type="title"/>
          </p:nvPr>
        </p:nvSpPr>
        <p:spPr>
          <a:xfrm>
            <a:off x="311700" y="163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Convolution on RGB images</a:t>
            </a:r>
            <a:endParaRPr/>
          </a:p>
        </p:txBody>
      </p:sp>
      <p:pic>
        <p:nvPicPr>
          <p:cNvPr id="154" name="Google Shape;154;p32"/>
          <p:cNvPicPr preferRelativeResize="0"/>
          <p:nvPr/>
        </p:nvPicPr>
        <p:blipFill>
          <a:blip r:embed="rId3">
            <a:alphaModFix/>
          </a:blip>
          <a:stretch>
            <a:fillRect/>
          </a:stretch>
        </p:blipFill>
        <p:spPr>
          <a:xfrm>
            <a:off x="311706" y="908506"/>
            <a:ext cx="8520600" cy="41004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3"/>
          <p:cNvPicPr preferRelativeResize="0"/>
          <p:nvPr/>
        </p:nvPicPr>
        <p:blipFill>
          <a:blip r:embed="rId3">
            <a:alphaModFix/>
          </a:blip>
          <a:stretch>
            <a:fillRect/>
          </a:stretch>
        </p:blipFill>
        <p:spPr>
          <a:xfrm>
            <a:off x="434250" y="833638"/>
            <a:ext cx="8445499" cy="4016425"/>
          </a:xfrm>
          <a:prstGeom prst="rect">
            <a:avLst/>
          </a:prstGeom>
          <a:noFill/>
          <a:ln>
            <a:noFill/>
          </a:ln>
        </p:spPr>
      </p:pic>
      <p:sp>
        <p:nvSpPr>
          <p:cNvPr id="160" name="Google Shape;160;p33"/>
          <p:cNvSpPr txBox="1">
            <a:spLocks noGrp="1"/>
          </p:cNvSpPr>
          <p:nvPr>
            <p:ph type="title"/>
          </p:nvPr>
        </p:nvSpPr>
        <p:spPr>
          <a:xfrm>
            <a:off x="311700" y="163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Convolution with multiple filters</a:t>
            </a:r>
            <a:endParaRPr/>
          </a:p>
        </p:txBody>
      </p:sp>
      <p:sp>
        <p:nvSpPr>
          <p:cNvPr id="2" name="TextBox 1"/>
          <p:cNvSpPr txBox="1"/>
          <p:nvPr/>
        </p:nvSpPr>
        <p:spPr>
          <a:xfrm>
            <a:off x="311699" y="4588453"/>
            <a:ext cx="3006853" cy="523220"/>
          </a:xfrm>
          <a:prstGeom prst="rect">
            <a:avLst/>
          </a:prstGeom>
          <a:noFill/>
        </p:spPr>
        <p:txBody>
          <a:bodyPr wrap="square" rtlCol="0">
            <a:spAutoFit/>
          </a:bodyPr>
          <a:lstStyle/>
          <a:p>
            <a:r>
              <a:rPr lang="en-US" b="1" dirty="0" smtClean="0"/>
              <a:t>27 Different/distinct parameters i.e. weights, </a:t>
            </a:r>
            <a:r>
              <a:rPr lang="en-US" b="1" dirty="0"/>
              <a:t>f</a:t>
            </a:r>
            <a:r>
              <a:rPr lang="en-US" b="1" dirty="0" smtClean="0"/>
              <a:t>rom w1, w2, …, w27</a:t>
            </a:r>
            <a:endParaRPr lang="en-US" b="1" dirty="0"/>
          </a:p>
        </p:txBody>
      </p:sp>
      <p:cxnSp>
        <p:nvCxnSpPr>
          <p:cNvPr id="4" name="Straight Arrow Connector 3"/>
          <p:cNvCxnSpPr/>
          <p:nvPr/>
        </p:nvCxnSpPr>
        <p:spPr>
          <a:xfrm flipH="1">
            <a:off x="1815125" y="4109663"/>
            <a:ext cx="1509562" cy="4787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311700" y="174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Convolutional Layer</a:t>
            </a:r>
            <a:endParaRPr/>
          </a:p>
        </p:txBody>
      </p:sp>
      <p:pic>
        <p:nvPicPr>
          <p:cNvPr id="166" name="Google Shape;166;p34"/>
          <p:cNvPicPr preferRelativeResize="0"/>
          <p:nvPr/>
        </p:nvPicPr>
        <p:blipFill>
          <a:blip r:embed="rId3">
            <a:alphaModFix/>
          </a:blip>
          <a:stretch>
            <a:fillRect/>
          </a:stretch>
        </p:blipFill>
        <p:spPr>
          <a:xfrm>
            <a:off x="76200" y="1029175"/>
            <a:ext cx="8991600" cy="35618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5"/>
          <p:cNvSpPr txBox="1">
            <a:spLocks noGrp="1"/>
          </p:cNvSpPr>
          <p:nvPr>
            <p:ph type="title"/>
          </p:nvPr>
        </p:nvSpPr>
        <p:spPr>
          <a:xfrm>
            <a:off x="70450" y="57525"/>
            <a:ext cx="87618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GB"/>
              <a:t> Limitation of the feature map output of convolutional layers</a:t>
            </a:r>
            <a:endParaRPr b="1"/>
          </a:p>
        </p:txBody>
      </p:sp>
      <p:sp>
        <p:nvSpPr>
          <p:cNvPr id="172" name="Google Shape;172;p35"/>
          <p:cNvSpPr txBox="1">
            <a:spLocks noGrp="1"/>
          </p:cNvSpPr>
          <p:nvPr>
            <p:ph type="body" idx="1"/>
          </p:nvPr>
        </p:nvSpPr>
        <p:spPr>
          <a:xfrm>
            <a:off x="0" y="751550"/>
            <a:ext cx="9144000" cy="434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 limitation of the feature map output of convolutional layers is that they record the precise position of features in the input. This means that small movements in the position of the feature in the input image will result in a different feature map. This can happen with re-cropping, rotation, shifting, and other minor changes to the input image. </a:t>
            </a:r>
            <a:endParaRPr/>
          </a:p>
          <a:p>
            <a:pPr marL="457200" lvl="0" indent="-342900" algn="l" rtl="0">
              <a:spcBef>
                <a:spcPts val="0"/>
              </a:spcBef>
              <a:spcAft>
                <a:spcPts val="0"/>
              </a:spcAft>
              <a:buSzPts val="1800"/>
              <a:buChar char="●"/>
            </a:pPr>
            <a:r>
              <a:rPr lang="en-GB"/>
              <a:t>A common approach to addressing this problem from signal processing is called down sampling. This is where a lower resolution version of an input signal is created that still contains the large or important structural elements, without the fine detail that may not be as useful to the task.</a:t>
            </a:r>
            <a:endParaRPr/>
          </a:p>
          <a:p>
            <a:pPr marL="457200" lvl="0" indent="-342900" algn="l" rtl="0">
              <a:spcBef>
                <a:spcPts val="0"/>
              </a:spcBef>
              <a:spcAft>
                <a:spcPts val="0"/>
              </a:spcAft>
              <a:buSzPts val="1800"/>
              <a:buChar char="●"/>
            </a:pPr>
            <a:r>
              <a:rPr lang="en-GB"/>
              <a:t>Down sampling can be achieved with convolutional layers by changing the stride of the convolution across the image. A more robust and common approach is to use a pooling layer.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311700" y="127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Pooling</a:t>
            </a:r>
            <a:endParaRPr/>
          </a:p>
        </p:txBody>
      </p:sp>
      <p:sp>
        <p:nvSpPr>
          <p:cNvPr id="178" name="Google Shape;178;p36"/>
          <p:cNvSpPr txBox="1">
            <a:spLocks noGrp="1"/>
          </p:cNvSpPr>
          <p:nvPr>
            <p:ph type="body" idx="1"/>
          </p:nvPr>
        </p:nvSpPr>
        <p:spPr>
          <a:xfrm>
            <a:off x="187900" y="798550"/>
            <a:ext cx="8748600" cy="41922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GB"/>
              <a:t>A pooling layer is a new layer added after the convolutional layer. Specifically, after a nonlinearity (e.g. ReLU) has been applied to the feature maps output by a convolutional layer; for example the layers in a model may look as follows:</a:t>
            </a:r>
            <a:endParaRPr/>
          </a:p>
          <a:p>
            <a:pPr marL="914400" lvl="0" indent="457200" algn="l" rtl="0">
              <a:spcBef>
                <a:spcPts val="1200"/>
              </a:spcBef>
              <a:spcAft>
                <a:spcPts val="0"/>
              </a:spcAft>
              <a:buClr>
                <a:schemeClr val="dk1"/>
              </a:buClr>
              <a:buSzPts val="1100"/>
              <a:buFont typeface="Arial"/>
              <a:buNone/>
            </a:pPr>
            <a:r>
              <a:rPr lang="en-GB"/>
              <a:t>Input Image - Convolutional Layer - Nonlinearity - Pooling Layer</a:t>
            </a:r>
            <a:endParaRPr/>
          </a:p>
          <a:p>
            <a:pPr marL="457200" lvl="0" indent="-342900" algn="l" rtl="0">
              <a:spcBef>
                <a:spcPts val="1200"/>
              </a:spcBef>
              <a:spcAft>
                <a:spcPts val="0"/>
              </a:spcAft>
              <a:buSzPts val="1800"/>
              <a:buChar char="●"/>
            </a:pPr>
            <a:r>
              <a:rPr lang="en-GB"/>
              <a:t>The pooling operation is specified, rather than learned. (Hence have No learnable parameters). It creates feature maps that summarize the presence of those features in the input. Two common functions used in the pooling operation are:</a:t>
            </a:r>
            <a:endParaRPr/>
          </a:p>
          <a:p>
            <a:pPr marL="0" lvl="0" indent="0" algn="l" rtl="0">
              <a:spcBef>
                <a:spcPts val="1200"/>
              </a:spcBef>
              <a:spcAft>
                <a:spcPts val="0"/>
              </a:spcAft>
              <a:buNone/>
            </a:pPr>
            <a:r>
              <a:rPr lang="en-GB" b="1"/>
              <a:t>Maximum Pooling (or Max Pooling):</a:t>
            </a:r>
            <a:r>
              <a:rPr lang="en-GB"/>
              <a:t> Calculate the maximum value for each patch of the feature map.</a:t>
            </a:r>
            <a:r>
              <a:rPr lang="en-GB" b="1"/>
              <a:t/>
            </a:r>
            <a:br>
              <a:rPr lang="en-GB" b="1"/>
            </a:br>
            <a:r>
              <a:rPr lang="en-GB" b="1"/>
              <a:t>Average Pooling:</a:t>
            </a:r>
            <a:r>
              <a:rPr lang="en-GB"/>
              <a:t> Calculate the average value for each patch on the feature map.</a:t>
            </a:r>
            <a:endParaRPr/>
          </a:p>
          <a:p>
            <a:pPr marL="0" lvl="0" indent="0" algn="l" rtl="0">
              <a:spcBef>
                <a:spcPts val="1200"/>
              </a:spcBef>
              <a:spcAft>
                <a:spcPts val="1200"/>
              </a:spcAft>
              <a:buNone/>
            </a:pPr>
            <a:r>
              <a:rPr lang="en-GB"/>
              <a:t>The result of using a pooling layer and creating down-sampled or pooled feature maps is a summarized version of the features detected in the input.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7"/>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8"/>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9"/>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0"/>
          <p:cNvSpPr txBox="1">
            <a:spLocks noGrp="1"/>
          </p:cNvSpPr>
          <p:nvPr>
            <p:ph type="title"/>
          </p:nvPr>
        </p:nvSpPr>
        <p:spPr>
          <a:xfrm>
            <a:off x="311700" y="186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Human Visual Cortex</a:t>
            </a:r>
            <a:endParaRPr/>
          </a:p>
        </p:txBody>
      </p:sp>
      <p:pic>
        <p:nvPicPr>
          <p:cNvPr id="199" name="Google Shape;199;p40"/>
          <p:cNvPicPr preferRelativeResize="0"/>
          <p:nvPr/>
        </p:nvPicPr>
        <p:blipFill>
          <a:blip r:embed="rId3">
            <a:alphaModFix/>
          </a:blip>
          <a:stretch>
            <a:fillRect/>
          </a:stretch>
        </p:blipFill>
        <p:spPr>
          <a:xfrm>
            <a:off x="152400" y="911775"/>
            <a:ext cx="8839201" cy="33628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66150" y="53800"/>
            <a:ext cx="9148457"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66150" y="78475"/>
            <a:ext cx="9008876" cy="506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324925" y="152400"/>
            <a:ext cx="86063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8"/>
          <p:cNvPicPr preferRelativeResize="0"/>
          <p:nvPr/>
        </p:nvPicPr>
        <p:blipFill>
          <a:blip r:embed="rId3">
            <a:alphaModFix/>
          </a:blip>
          <a:stretch>
            <a:fillRect/>
          </a:stretch>
        </p:blipFill>
        <p:spPr>
          <a:xfrm>
            <a:off x="103100" y="78450"/>
            <a:ext cx="8893025" cy="4999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9"/>
          <p:cNvPicPr preferRelativeResize="0"/>
          <p:nvPr/>
        </p:nvPicPr>
        <p:blipFill>
          <a:blip r:embed="rId3">
            <a:alphaModFix/>
          </a:blip>
          <a:stretch>
            <a:fillRect/>
          </a:stretch>
        </p:blipFill>
        <p:spPr>
          <a:xfrm>
            <a:off x="137825" y="78750"/>
            <a:ext cx="8868349" cy="49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20"/>
          <p:cNvPicPr preferRelativeResize="0"/>
          <p:nvPr/>
        </p:nvPicPr>
        <p:blipFill>
          <a:blip r:embed="rId3">
            <a:alphaModFix/>
          </a:blip>
          <a:stretch>
            <a:fillRect/>
          </a:stretch>
        </p:blipFill>
        <p:spPr>
          <a:xfrm>
            <a:off x="1009925" y="46975"/>
            <a:ext cx="6666425" cy="504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Filters/Kernel</a:t>
            </a:r>
            <a:endParaRPr/>
          </a:p>
        </p:txBody>
      </p:sp>
      <p:sp>
        <p:nvSpPr>
          <p:cNvPr id="96" name="Google Shape;9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Every layer of filters is there to capture patterns. For example, the first layer of filters captures patterns like edges, corners, dots etc. Subsequent layers combine those patterns to make bigger patterns (like combining edges to make squares, circles, etc.).</a:t>
            </a:r>
            <a:br>
              <a:rPr lang="en-GB"/>
            </a:br>
            <a:endParaRPr/>
          </a:p>
          <a:p>
            <a:pPr marL="457200" lvl="0" indent="-342900" algn="l" rtl="0">
              <a:spcBef>
                <a:spcPts val="0"/>
              </a:spcBef>
              <a:spcAft>
                <a:spcPts val="0"/>
              </a:spcAft>
              <a:buSzPts val="1800"/>
              <a:buChar char="●"/>
            </a:pPr>
            <a:r>
              <a:rPr lang="en-GB"/>
              <a:t>Now as we move forward in the layers, the patterns get more complex; hence there are larger combinations of patterns to capture. That's why we increase the filter size in subsequent layers to capture as many combinations as possible.</a:t>
            </a: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498</Words>
  <Application>Microsoft Office PowerPoint</Application>
  <PresentationFormat>On-screen Show (16:9)</PresentationFormat>
  <Paragraphs>33</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Simple Light</vt:lpstr>
      <vt:lpstr>Machine Learning &amp;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Filters/Kernel</vt:lpstr>
      <vt:lpstr>PowerPoint Presentation</vt:lpstr>
      <vt:lpstr>PowerPoint Presentation</vt:lpstr>
      <vt:lpstr>Padding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on RGB images</vt:lpstr>
      <vt:lpstr>Convolution with multiple filters</vt:lpstr>
      <vt:lpstr>A Convolutional Layer</vt:lpstr>
      <vt:lpstr> Limitation of the feature map output of convolutional layers</vt:lpstr>
      <vt:lpstr>Pooling</vt:lpstr>
      <vt:lpstr>PowerPoint Presentation</vt:lpstr>
      <vt:lpstr>PowerPoint Presentation</vt:lpstr>
      <vt:lpstr>PowerPoint Presentation</vt:lpstr>
      <vt:lpstr>Human Visual Cortex</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cp:lastModifiedBy>NaJaM</cp:lastModifiedBy>
  <cp:revision>4</cp:revision>
  <dcterms:modified xsi:type="dcterms:W3CDTF">2021-10-18T12:33:12Z</dcterms:modified>
</cp:coreProperties>
</file>